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7" r:id="rId5"/>
    <p:sldId id="266" r:id="rId6"/>
    <p:sldId id="269" r:id="rId7"/>
    <p:sldId id="273" r:id="rId8"/>
    <p:sldId id="270" r:id="rId9"/>
    <p:sldId id="274" r:id="rId10"/>
    <p:sldId id="276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660"/>
  </p:normalViewPr>
  <p:slideViewPr>
    <p:cSldViewPr snapToGrid="0">
      <p:cViewPr varScale="1">
        <p:scale>
          <a:sx n="72" d="100"/>
          <a:sy n="72" d="100"/>
        </p:scale>
        <p:origin x="57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8514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6484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818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10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5138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4429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444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68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85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4718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7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776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891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3675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1153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74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600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4061C4E-6F65-4FB0-8296-166F1190693D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19A292E-E39C-4D56-8AE1-BDCBDD96C83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267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10" Type="http://schemas.openxmlformats.org/officeDocument/2006/relationships/image" Target="../media/image13.jpe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BA4F06-7ABA-427A-BCA8-499CB23372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21496" y="2490718"/>
            <a:ext cx="6288157" cy="1111320"/>
          </a:xfrm>
        </p:spPr>
        <p:txBody>
          <a:bodyPr/>
          <a:lstStyle/>
          <a:p>
            <a:r>
              <a:rPr lang="pt-BR" b="1" dirty="0">
                <a:latin typeface="Arial Rounded MT Bold" panose="020F0704030504030204" pitchFamily="34" charset="0"/>
              </a:rPr>
              <a:t>11. SWISS STYLE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E5E309-6628-43A5-848A-1617D4D4AB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9704" y="3602038"/>
            <a:ext cx="6983896" cy="784432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Arial Rounded MT Bold" panose="020F0704030504030204" pitchFamily="34" charset="0"/>
              </a:rPr>
              <a:t>O estilo tipográfico internacional</a:t>
            </a:r>
          </a:p>
        </p:txBody>
      </p:sp>
    </p:spTree>
    <p:extLst>
      <p:ext uri="{BB962C8B-B14F-4D97-AF65-F5344CB8AC3E}">
        <p14:creationId xmlns:p14="http://schemas.microsoft.com/office/powerpoint/2010/main" val="3942785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318"/>
                    </a14:imgEffect>
                    <a14:imgEffect>
                      <a14:saturation sat="29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249EB-4108-49AC-B8C8-88106BD1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541681"/>
            <a:ext cx="9601196" cy="1303867"/>
          </a:xfrm>
        </p:spPr>
        <p:txBody>
          <a:bodyPr/>
          <a:lstStyle/>
          <a:p>
            <a:r>
              <a:rPr lang="pt-BR" dirty="0">
                <a:latin typeface="Swis721 Blk BT" panose="020B0904030502020204" pitchFamily="34" charset="0"/>
              </a:rPr>
              <a:t>O fim do Swiss Style</a:t>
            </a:r>
          </a:p>
        </p:txBody>
      </p:sp>
      <p:pic>
        <p:nvPicPr>
          <p:cNvPr id="5" name="Espaço Reservado para Conteúdo 4" descr="Uma imagem contendo texto, jornal&#10;&#10;Descrição gerada com muito alta confiança">
            <a:extLst>
              <a:ext uri="{FF2B5EF4-FFF2-40B4-BE49-F238E27FC236}">
                <a16:creationId xmlns:a16="http://schemas.microsoft.com/office/drawing/2014/main" id="{E6583144-879E-4A6F-AB1F-ED7D4701B5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90" y="1520179"/>
            <a:ext cx="10601739" cy="4149809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D95CC93-39C7-4C19-8791-898791F73A9C}"/>
              </a:ext>
            </a:extLst>
          </p:cNvPr>
          <p:cNvSpPr/>
          <p:nvPr/>
        </p:nvSpPr>
        <p:spPr>
          <a:xfrm>
            <a:off x="4627519" y="5563971"/>
            <a:ext cx="28574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dirty="0">
                <a:latin typeface="Arial Rounded MT Bold" panose="020F0704030504030204" pitchFamily="34" charset="0"/>
              </a:rPr>
              <a:t>Neue Grafik</a:t>
            </a:r>
          </a:p>
        </p:txBody>
      </p:sp>
    </p:spTree>
    <p:extLst>
      <p:ext uri="{BB962C8B-B14F-4D97-AF65-F5344CB8AC3E}">
        <p14:creationId xmlns:p14="http://schemas.microsoft.com/office/powerpoint/2010/main" val="267938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318"/>
                    </a14:imgEffect>
                    <a14:imgEffect>
                      <a14:saturation sat="29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6D9102AE-137F-4AD9-B50B-A8DA19BBD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452" y="2794453"/>
            <a:ext cx="3339547" cy="3339547"/>
          </a:xfr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D1495F4-D38C-413E-86F7-31A18CB9B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03838"/>
            <a:ext cx="9601196" cy="1303867"/>
          </a:xfrm>
        </p:spPr>
        <p:txBody>
          <a:bodyPr/>
          <a:lstStyle/>
          <a:p>
            <a:r>
              <a:rPr lang="pt-BR" dirty="0">
                <a:latin typeface="Swis721 Blk BT" panose="020B0904030502020204" pitchFamily="34" charset="0"/>
              </a:rPr>
              <a:t>O fim do Swiss Style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B2BB563-5753-4758-815F-1073C7F239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33" t="3815" r="39464" b="66726"/>
          <a:stretch/>
        </p:blipFill>
        <p:spPr>
          <a:xfrm>
            <a:off x="8394646" y="2007705"/>
            <a:ext cx="1207157" cy="15660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9C9AC6B-E98F-4C79-BAEF-E97B1171EC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773" y="2522882"/>
            <a:ext cx="5705475" cy="2819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41666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318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2167" r="100000">
                        <a14:foregroundMark x1="33333" y1="56667" x2="33333" y2="56667"/>
                        <a14:foregroundMark x1="40500" y1="48000" x2="40500" y2="4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2628900"/>
            <a:ext cx="5664200" cy="41656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4249EB-4108-49AC-B8C8-88106BD1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>
                <a:latin typeface="Swis721 Blk BT" panose="020B0904030502020204" pitchFamily="34" charset="0"/>
              </a:rPr>
              <a:t>Contexto histórico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60"/>
          <a:stretch/>
        </p:blipFill>
        <p:spPr>
          <a:xfrm>
            <a:off x="3185799" y="3199848"/>
            <a:ext cx="2796822" cy="1347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667" b="92821" l="9744" r="89744">
                        <a14:foregroundMark x1="42564" y1="42051" x2="42564" y2="42051"/>
                        <a14:foregroundMark x1="59487" y1="24103" x2="59487" y2="24103"/>
                        <a14:foregroundMark x1="57949" y1="22564" x2="57949" y2="22564"/>
                        <a14:foregroundMark x1="52308" y1="22051" x2="52308" y2="22051"/>
                        <a14:foregroundMark x1="47692" y1="21538" x2="47692" y2="21538"/>
                        <a14:foregroundMark x1="43590" y1="24103" x2="43590" y2="24103"/>
                        <a14:foregroundMark x1="35385" y1="26154" x2="35385" y2="26154"/>
                        <a14:foregroundMark x1="16410" y1="74359" x2="16410" y2="74359"/>
                        <a14:foregroundMark x1="22564" y1="74359" x2="22564" y2="74359"/>
                        <a14:foregroundMark x1="28205" y1="81026" x2="28205" y2="81026"/>
                        <a14:foregroundMark x1="35897" y1="85641" x2="35897" y2="85641"/>
                        <a14:foregroundMark x1="24615" y1="85641" x2="24615" y2="85641"/>
                        <a14:foregroundMark x1="51795" y1="85128" x2="51795" y2="85128"/>
                        <a14:foregroundMark x1="55385" y1="74872" x2="55385" y2="74872"/>
                        <a14:foregroundMark x1="54359" y1="68718" x2="54359" y2="68718"/>
                        <a14:foregroundMark x1="56410" y1="55385" x2="56410" y2="55385"/>
                        <a14:foregroundMark x1="56410" y1="42564" x2="56410" y2="42564"/>
                        <a14:foregroundMark x1="56410" y1="36410" x2="56410" y2="36410"/>
                        <a14:foregroundMark x1="46667" y1="43590" x2="46667" y2="43590"/>
                        <a14:foregroundMark x1="20000" y1="15385" x2="20000" y2="15385"/>
                        <a14:foregroundMark x1="31282" y1="18462" x2="31282" y2="18462"/>
                        <a14:foregroundMark x1="41538" y1="18974" x2="41538" y2="18974"/>
                        <a14:foregroundMark x1="48205" y1="18974" x2="48205" y2="18974"/>
                        <a14:foregroundMark x1="64615" y1="18462" x2="64615" y2="18462"/>
                        <a14:foregroundMark x1="71282" y1="15897" x2="71282" y2="15897"/>
                        <a14:foregroundMark x1="83590" y1="15897" x2="83590" y2="158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679700"/>
            <a:ext cx="2344476" cy="223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600" y="4025900"/>
            <a:ext cx="685800" cy="6858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21"/>
          <a:stretch/>
        </p:blipFill>
        <p:spPr>
          <a:xfrm>
            <a:off x="7354878" y="2825749"/>
            <a:ext cx="3427421" cy="273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42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A9BC876-571A-45A6-93A3-FB2839CE6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484B2EA-E61C-489C-A595-1601912470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E987F02-C120-4654-AD1E-98AF4B643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4E470B5-B546-4390-9A0D-408D49895E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061B9CE-C400-4868-9385-01A0BBB98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0C49D50-A49B-4F80-81C4-05BBCF4B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2D4249EB-4108-49AC-B8C8-88106BD1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1889" y="982132"/>
            <a:ext cx="6380065" cy="1303867"/>
          </a:xfrm>
        </p:spPr>
        <p:txBody>
          <a:bodyPr>
            <a:normAutofit/>
          </a:bodyPr>
          <a:lstStyle/>
          <a:p>
            <a:pPr algn="l">
              <a:lnSpc>
                <a:spcPct val="90000"/>
              </a:lnSpc>
            </a:pPr>
            <a:r>
              <a:rPr lang="pt-BR" dirty="0">
                <a:latin typeface="Swis721 Blk BT" panose="020B0904030502020204" pitchFamily="34" charset="0"/>
              </a:rPr>
              <a:t>Fundamentos da Escola Suíça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124B3AE-D38B-4A63-B422-F9792E745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77057" y="2400639"/>
            <a:ext cx="57607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F6E991-51A2-4E8F-A37A-621134149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386" y="2556932"/>
            <a:ext cx="6070392" cy="3318936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latin typeface="Bahnschrift Light" panose="020B0502040204020203" pitchFamily="34" charset="0"/>
              </a:rPr>
              <a:t>Precisão, objetividade, rigor, limpeza e ordem;</a:t>
            </a:r>
          </a:p>
          <a:p>
            <a:pPr algn="just"/>
            <a:r>
              <a:rPr lang="pt-BR" dirty="0">
                <a:latin typeface="Bahnschrift Light" panose="020B0502040204020203" pitchFamily="34" charset="0"/>
              </a:rPr>
              <a:t>Unidade visual, fotografia e cópias objetivas, utiliza ao de tipografia sem serifa em textos alinhados a esquerda ;</a:t>
            </a:r>
          </a:p>
          <a:p>
            <a:pPr algn="just"/>
            <a:r>
              <a:rPr lang="pt-BR" dirty="0">
                <a:latin typeface="Bahnschrift Light" panose="020B0502040204020203" pitchFamily="34" charset="0"/>
              </a:rPr>
              <a:t>Design como uma atividade importante e socialmente útil;</a:t>
            </a:r>
          </a:p>
          <a:p>
            <a:pPr marL="0" indent="0">
              <a:buNone/>
            </a:pPr>
            <a:endParaRPr lang="pt-BR" dirty="0">
              <a:latin typeface="Bahnschrift Light" panose="020B0502040204020203" pitchFamily="34" charset="0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E9B0C3A-198F-4F35-BA29-60BDCF1CF98B}"/>
              </a:ext>
            </a:extLst>
          </p:cNvPr>
          <p:cNvGrpSpPr/>
          <p:nvPr/>
        </p:nvGrpSpPr>
        <p:grpSpPr>
          <a:xfrm>
            <a:off x="8821621" y="852726"/>
            <a:ext cx="2575381" cy="2575381"/>
            <a:chOff x="8449234" y="650973"/>
            <a:chExt cx="2575381" cy="2575381"/>
          </a:xfrm>
        </p:grpSpPr>
        <p:pic>
          <p:nvPicPr>
            <p:cNvPr id="5" name="Imagem 4" descr="Uma imagem contendo transporte&#10;&#10;Descrição gerada com alta confiança">
              <a:extLst>
                <a:ext uri="{FF2B5EF4-FFF2-40B4-BE49-F238E27FC236}">
                  <a16:creationId xmlns:a16="http://schemas.microsoft.com/office/drawing/2014/main" id="{0D120C71-4F99-473F-82E5-E471B27BD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545" y="1383309"/>
              <a:ext cx="1286752" cy="1286752"/>
            </a:xfrm>
            <a:prstGeom prst="rect">
              <a:avLst/>
            </a:prstGeom>
            <a:ln w="57150" cmpd="thickThin">
              <a:noFill/>
              <a:miter lim="800000"/>
            </a:ln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5544D56-290F-4AD0-A77C-132596396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9234" y="650973"/>
              <a:ext cx="2575381" cy="2575381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5EE1842-3F28-40BA-B5DE-7205E370ABE6}"/>
              </a:ext>
            </a:extLst>
          </p:cNvPr>
          <p:cNvGrpSpPr/>
          <p:nvPr/>
        </p:nvGrpSpPr>
        <p:grpSpPr>
          <a:xfrm>
            <a:off x="7877025" y="3547403"/>
            <a:ext cx="2469234" cy="2391305"/>
            <a:chOff x="7681793" y="3429000"/>
            <a:chExt cx="2469234" cy="2391305"/>
          </a:xfrm>
        </p:grpSpPr>
        <p:pic>
          <p:nvPicPr>
            <p:cNvPr id="11" name="Imagem 10" descr="Uma imagem contendo objeto&#10;&#10;Descrição gerada com alta confiança">
              <a:extLst>
                <a:ext uri="{FF2B5EF4-FFF2-40B4-BE49-F238E27FC236}">
                  <a16:creationId xmlns:a16="http://schemas.microsoft.com/office/drawing/2014/main" id="{D5728F26-0FA8-4C3D-A3DD-E2F49F906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0804" y="4436996"/>
              <a:ext cx="1800223" cy="1383309"/>
            </a:xfrm>
            <a:prstGeom prst="rect">
              <a:avLst/>
            </a:prstGeom>
          </p:spPr>
        </p:pic>
        <p:pic>
          <p:nvPicPr>
            <p:cNvPr id="7" name="Imagem 6" descr="Uma imagem contendo objeto&#10;&#10;Descrição gerada com alta confiança">
              <a:extLst>
                <a:ext uri="{FF2B5EF4-FFF2-40B4-BE49-F238E27FC236}">
                  <a16:creationId xmlns:a16="http://schemas.microsoft.com/office/drawing/2014/main" id="{CFAFDEE7-DC80-4966-B60C-2DD6366A4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444" b="94000" l="3667" r="95556">
                          <a14:foregroundMark x1="81000" y1="44333" x2="81000" y2="44333"/>
                          <a14:foregroundMark x1="51333" y1="74333" x2="51333" y2="74333"/>
                          <a14:foregroundMark x1="52333" y1="86889" x2="52333" y2="86889"/>
                          <a14:foregroundMark x1="51333" y1="93889" x2="51333" y2="93889"/>
                          <a14:foregroundMark x1="95556" y1="67556" x2="95556" y2="67556"/>
                          <a14:foregroundMark x1="39889" y1="94222" x2="39889" y2="94222"/>
                          <a14:foregroundMark x1="3667" y1="94222" x2="3667" y2="94222"/>
                          <a14:foregroundMark x1="68889" y1="8778" x2="68889" y2="8778"/>
                          <a14:foregroundMark x1="68889" y1="5444" x2="68889" y2="5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1793" y="3429000"/>
              <a:ext cx="1534882" cy="1534882"/>
            </a:xfrm>
            <a:prstGeom prst="rect">
              <a:avLst/>
            </a:prstGeom>
            <a:ln w="57150" cmpd="thickThin">
              <a:noFill/>
              <a:miter lim="800000"/>
            </a:ln>
          </p:spPr>
        </p:pic>
      </p:grpSp>
    </p:spTree>
    <p:extLst>
      <p:ext uri="{BB962C8B-B14F-4D97-AF65-F5344CB8AC3E}">
        <p14:creationId xmlns:p14="http://schemas.microsoft.com/office/powerpoint/2010/main" val="3716321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1A08446-E125-496B-A6EF-AAA56D0597DB}"/>
              </a:ext>
            </a:extLst>
          </p:cNvPr>
          <p:cNvGrpSpPr/>
          <p:nvPr/>
        </p:nvGrpSpPr>
        <p:grpSpPr>
          <a:xfrm>
            <a:off x="3937001" y="2081540"/>
            <a:ext cx="4224772" cy="3931909"/>
            <a:chOff x="762001" y="1268740"/>
            <a:chExt cx="4224772" cy="3931909"/>
          </a:xfrm>
        </p:grpSpPr>
        <p:sp>
          <p:nvSpPr>
            <p:cNvPr id="3" name="Título 1">
              <a:extLst>
                <a:ext uri="{FF2B5EF4-FFF2-40B4-BE49-F238E27FC236}">
                  <a16:creationId xmlns:a16="http://schemas.microsoft.com/office/drawing/2014/main" id="{F4D272AD-B6E6-4376-82B2-1C1DFC703BF1}"/>
                </a:ext>
              </a:extLst>
            </p:cNvPr>
            <p:cNvSpPr txBox="1">
              <a:spLocks/>
            </p:cNvSpPr>
            <p:nvPr/>
          </p:nvSpPr>
          <p:spPr>
            <a:xfrm>
              <a:off x="1463044" y="1268740"/>
              <a:ext cx="2895600" cy="726421"/>
            </a:xfrm>
            <a:prstGeom prst="rect">
              <a:avLst/>
            </a:prstGeom>
          </p:spPr>
          <p:txBody>
            <a:bodyPr/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 cap="none">
                  <a:ln w="3175" cmpd="sng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pt-BR" sz="2800" b="1" dirty="0">
                  <a:latin typeface="Bahnschrift Light" panose="020B0502040204020203" pitchFamily="34" charset="0"/>
                </a:rPr>
                <a:t>Herbert Bayer</a:t>
              </a:r>
            </a:p>
          </p:txBody>
        </p: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BCF7AF5-6A9E-4885-874D-53591CB119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50" r="13854"/>
            <a:stretch/>
          </p:blipFill>
          <p:spPr>
            <a:xfrm>
              <a:off x="762001" y="1797049"/>
              <a:ext cx="4224772" cy="340360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A66B01F-DA52-4238-A57E-9C1592899657}"/>
              </a:ext>
            </a:extLst>
          </p:cNvPr>
          <p:cNvGrpSpPr/>
          <p:nvPr/>
        </p:nvGrpSpPr>
        <p:grpSpPr>
          <a:xfrm>
            <a:off x="741687" y="2071384"/>
            <a:ext cx="3158276" cy="3942065"/>
            <a:chOff x="5148587" y="1283984"/>
            <a:chExt cx="3158276" cy="3942065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9891EDE-8CD8-4CD0-814C-50A9201B9B83}"/>
                </a:ext>
              </a:extLst>
            </p:cNvPr>
            <p:cNvSpPr/>
            <p:nvPr/>
          </p:nvSpPr>
          <p:spPr>
            <a:xfrm>
              <a:off x="5148587" y="1283984"/>
              <a:ext cx="3158276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800" b="1" dirty="0">
                  <a:latin typeface="Bahnschrift Light" panose="020B0502040204020203" pitchFamily="34" charset="0"/>
                </a:rPr>
                <a:t>Anton Stankowski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36B5D52B-D463-4490-A53C-2843D7D94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1661" y="1822448"/>
              <a:ext cx="2571053" cy="3403601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629AE8C-33BE-429A-B4EF-548627784A10}"/>
              </a:ext>
            </a:extLst>
          </p:cNvPr>
          <p:cNvGrpSpPr/>
          <p:nvPr/>
        </p:nvGrpSpPr>
        <p:grpSpPr>
          <a:xfrm>
            <a:off x="8477238" y="2094240"/>
            <a:ext cx="2736861" cy="3919208"/>
            <a:chOff x="8337538" y="1306840"/>
            <a:chExt cx="2736861" cy="3919208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EBFAAA6-DA7F-4DF1-BCC2-3408C20EB87D}"/>
                </a:ext>
              </a:extLst>
            </p:cNvPr>
            <p:cNvSpPr/>
            <p:nvPr/>
          </p:nvSpPr>
          <p:spPr>
            <a:xfrm>
              <a:off x="8337538" y="1306840"/>
              <a:ext cx="250812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800" b="1" dirty="0">
                  <a:latin typeface="Bahnschrift Light" panose="020B0502040204020203" pitchFamily="34" charset="0"/>
                </a:rPr>
                <a:t>Jan Tschichold</a:t>
              </a:r>
            </a:p>
          </p:txBody>
        </p:sp>
        <p:pic>
          <p:nvPicPr>
            <p:cNvPr id="13" name="Imagem 12" descr="Uma imagem contendo pessoa, homem, música, ao ar livre&#10;&#10;Descrição gerada com muito alta confiança">
              <a:extLst>
                <a:ext uri="{FF2B5EF4-FFF2-40B4-BE49-F238E27FC236}">
                  <a16:creationId xmlns:a16="http://schemas.microsoft.com/office/drawing/2014/main" id="{4C090C21-A205-41CB-A842-52F5F17CC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4944" y="1822448"/>
              <a:ext cx="2699455" cy="3403600"/>
            </a:xfrm>
            <a:prstGeom prst="rect">
              <a:avLst/>
            </a:prstGeom>
          </p:spPr>
        </p:pic>
      </p:grpSp>
      <p:sp>
        <p:nvSpPr>
          <p:cNvPr id="19" name="Título 1">
            <a:extLst>
              <a:ext uri="{FF2B5EF4-FFF2-40B4-BE49-F238E27FC236}">
                <a16:creationId xmlns:a16="http://schemas.microsoft.com/office/drawing/2014/main" id="{DC7DB66D-251A-40E7-9E43-2B90699CCFD2}"/>
              </a:ext>
            </a:extLst>
          </p:cNvPr>
          <p:cNvSpPr txBox="1">
            <a:spLocks/>
          </p:cNvSpPr>
          <p:nvPr/>
        </p:nvSpPr>
        <p:spPr>
          <a:xfrm>
            <a:off x="743461" y="1108794"/>
            <a:ext cx="10477498" cy="651934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>
                <a:latin typeface="Swis721 Blk BT" panose="020B0904030502020204" pitchFamily="34" charset="0"/>
                <a:ea typeface="Black Han Sans" pitchFamily="2" charset="-127"/>
              </a:rPr>
              <a:t>Nomes importantes do Swiss Style</a:t>
            </a:r>
          </a:p>
        </p:txBody>
      </p:sp>
    </p:spTree>
    <p:extLst>
      <p:ext uri="{BB962C8B-B14F-4D97-AF65-F5344CB8AC3E}">
        <p14:creationId xmlns:p14="http://schemas.microsoft.com/office/powerpoint/2010/main" val="58045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5F4448D-43E9-4567-A65A-D7F8EB5F1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22" y="1193800"/>
            <a:ext cx="3747245" cy="4835252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F4D272AD-B6E6-4376-82B2-1C1DFC703BF1}"/>
              </a:ext>
            </a:extLst>
          </p:cNvPr>
          <p:cNvSpPr txBox="1">
            <a:spLocks/>
          </p:cNvSpPr>
          <p:nvPr/>
        </p:nvSpPr>
        <p:spPr>
          <a:xfrm>
            <a:off x="1336044" y="765827"/>
            <a:ext cx="2895600" cy="72642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b="1" dirty="0">
                <a:latin typeface="Bahnschrift Light" panose="020B0502040204020203" pitchFamily="34" charset="0"/>
              </a:rPr>
              <a:t>Max Bill</a:t>
            </a:r>
          </a:p>
        </p:txBody>
      </p:sp>
      <p:pic>
        <p:nvPicPr>
          <p:cNvPr id="5" name="Imagem 4" descr="Uma imagem contendo homem, pessoa, foto, interior&#10;&#10;Descrição gerada com muito alta confiança">
            <a:extLst>
              <a:ext uri="{FF2B5EF4-FFF2-40B4-BE49-F238E27FC236}">
                <a16:creationId xmlns:a16="http://schemas.microsoft.com/office/drawing/2014/main" id="{795BF34E-6F15-4649-AC28-F1624547DF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400" y="1193800"/>
            <a:ext cx="3708421" cy="48513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9891EDE-8CD8-4CD0-814C-50A9201B9B83}"/>
              </a:ext>
            </a:extLst>
          </p:cNvPr>
          <p:cNvSpPr/>
          <p:nvPr/>
        </p:nvSpPr>
        <p:spPr>
          <a:xfrm>
            <a:off x="5126472" y="765827"/>
            <a:ext cx="31582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Bahnschrift Light" panose="020B0502040204020203" pitchFamily="34" charset="0"/>
              </a:rPr>
              <a:t>Xanti Schawinsky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EBFAAA6-DA7F-4DF1-BCC2-3408C20EB87D}"/>
              </a:ext>
            </a:extLst>
          </p:cNvPr>
          <p:cNvSpPr/>
          <p:nvPr/>
        </p:nvSpPr>
        <p:spPr>
          <a:xfrm>
            <a:off x="8585270" y="803929"/>
            <a:ext cx="25458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latin typeface="Bahnschrift Light" panose="020B0502040204020203" pitchFamily="34" charset="0"/>
              </a:rPr>
              <a:t>Herbert Matter</a:t>
            </a:r>
          </a:p>
        </p:txBody>
      </p:sp>
      <p:pic>
        <p:nvPicPr>
          <p:cNvPr id="12" name="Imagem 11" descr="Uma imagem contendo homem, pessoa, gravata, óculos&#10;&#10;Descrição gerada com muito alta confiança">
            <a:extLst>
              <a:ext uri="{FF2B5EF4-FFF2-40B4-BE49-F238E27FC236}">
                <a16:creationId xmlns:a16="http://schemas.microsoft.com/office/drawing/2014/main" id="{6050C9DA-7B67-411B-A0DF-4B018B110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7" y="3867149"/>
            <a:ext cx="2411560" cy="217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9B90B44-5B1A-44EA-9B37-DA15B53E0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787" y="1327149"/>
            <a:ext cx="2436606" cy="21788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F078728C-1ECB-4AE2-A708-0C6120CDCF15}"/>
              </a:ext>
            </a:extLst>
          </p:cNvPr>
          <p:cNvSpPr/>
          <p:nvPr/>
        </p:nvSpPr>
        <p:spPr>
          <a:xfrm>
            <a:off x="8850719" y="3391713"/>
            <a:ext cx="20954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latin typeface="Bahnschrift Light" panose="020B0502040204020203" pitchFamily="34" charset="0"/>
              </a:rPr>
              <a:t>Ernst Keller</a:t>
            </a:r>
          </a:p>
        </p:txBody>
      </p:sp>
    </p:spTree>
    <p:extLst>
      <p:ext uri="{BB962C8B-B14F-4D97-AF65-F5344CB8AC3E}">
        <p14:creationId xmlns:p14="http://schemas.microsoft.com/office/powerpoint/2010/main" val="3926081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318"/>
                    </a14:imgEffect>
                    <a14:imgEffect>
                      <a14:saturation sat="29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249EB-4108-49AC-B8C8-88106BD1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1996" y="281425"/>
            <a:ext cx="5768007" cy="1303867"/>
          </a:xfrm>
        </p:spPr>
        <p:txBody>
          <a:bodyPr/>
          <a:lstStyle/>
          <a:p>
            <a:r>
              <a:rPr lang="pt-BR" dirty="0">
                <a:latin typeface="Swis721 Blk BT" panose="020B0904030502020204" pitchFamily="34" charset="0"/>
              </a:rPr>
              <a:t>Capas e Cartazes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46BAB052-310C-42B6-8F0C-BAB695D25C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573" y="1365654"/>
            <a:ext cx="3236609" cy="4516199"/>
          </a:xfr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A750E2EF-38F0-4159-A440-6297D11F7E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5946" y="1365654"/>
            <a:ext cx="3236610" cy="4516199"/>
          </a:xfrm>
          <a:prstGeom prst="rect">
            <a:avLst/>
          </a:prstGeom>
        </p:spPr>
      </p:pic>
      <p:pic>
        <p:nvPicPr>
          <p:cNvPr id="1026" name="Picture 2" descr="SwissStyle_Akzidenz-Grotesk2">
            <a:extLst>
              <a:ext uri="{FF2B5EF4-FFF2-40B4-BE49-F238E27FC236}">
                <a16:creationId xmlns:a16="http://schemas.microsoft.com/office/drawing/2014/main" id="{E2055093-747F-4044-AB2C-83910C54D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078" y="1365654"/>
            <a:ext cx="3236609" cy="450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B948F57F-1A13-4F2C-9C75-C86AA5B92795}"/>
              </a:ext>
            </a:extLst>
          </p:cNvPr>
          <p:cNvSpPr/>
          <p:nvPr/>
        </p:nvSpPr>
        <p:spPr>
          <a:xfrm>
            <a:off x="5183146" y="5874353"/>
            <a:ext cx="1958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Akzidenz-Grotesk</a:t>
            </a:r>
          </a:p>
        </p:txBody>
      </p:sp>
    </p:spTree>
    <p:extLst>
      <p:ext uri="{BB962C8B-B14F-4D97-AF65-F5344CB8AC3E}">
        <p14:creationId xmlns:p14="http://schemas.microsoft.com/office/powerpoint/2010/main" val="284598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318"/>
                    </a14:imgEffect>
                    <a14:imgEffect>
                      <a14:saturation sat="29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249EB-4108-49AC-B8C8-88106BD1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pt-BR" dirty="0">
                <a:latin typeface="Swis721 Blk BT" panose="020B0904030502020204" pitchFamily="34" charset="0"/>
              </a:rPr>
              <a:t>Influências de produção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F6E991-51A2-4E8F-A37A-621134149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8167" y="3135611"/>
            <a:ext cx="6125816" cy="16970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000" dirty="0">
                <a:latin typeface="Bahnschrift Light" panose="020B0502040204020203" pitchFamily="34" charset="0"/>
              </a:rPr>
              <a:t>Os baluartes de Basileia</a:t>
            </a:r>
          </a:p>
          <a:p>
            <a:pPr marL="0" indent="0">
              <a:buNone/>
            </a:pPr>
            <a:r>
              <a:rPr lang="pt-BR" sz="4000" dirty="0">
                <a:latin typeface="Bahnschrift Light" panose="020B0502040204020203" pitchFamily="34" charset="0"/>
              </a:rPr>
              <a:t>Zurique</a:t>
            </a:r>
          </a:p>
        </p:txBody>
      </p:sp>
    </p:spTree>
    <p:extLst>
      <p:ext uri="{BB962C8B-B14F-4D97-AF65-F5344CB8AC3E}">
        <p14:creationId xmlns:p14="http://schemas.microsoft.com/office/powerpoint/2010/main" val="1841526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318"/>
                    </a14:imgEffect>
                    <a14:imgEffect>
                      <a14:saturation sat="29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249EB-4108-49AC-B8C8-88106BD16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>
                <a:latin typeface="Swis721 Blk BT" panose="020B0904030502020204" pitchFamily="34" charset="0"/>
              </a:rPr>
              <a:t>A propagação internacional do Swiss Style</a:t>
            </a:r>
          </a:p>
        </p:txBody>
      </p:sp>
      <p:pic>
        <p:nvPicPr>
          <p:cNvPr id="5" name="Espaço Reservado para Conteúdo 4" descr="Uma imagem contendo interior&#10;&#10;Descrição gerada com alta confiança">
            <a:extLst>
              <a:ext uri="{FF2B5EF4-FFF2-40B4-BE49-F238E27FC236}">
                <a16:creationId xmlns:a16="http://schemas.microsoft.com/office/drawing/2014/main" id="{70906982-9E77-492D-A3E7-9345FBC74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219" y="2780286"/>
            <a:ext cx="3241764" cy="27052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 descr="Uma imagem contendo texto, gráficos vetoriais, mapa&#10;&#10;Descrição gerada com alta confiança">
            <a:extLst>
              <a:ext uri="{FF2B5EF4-FFF2-40B4-BE49-F238E27FC236}">
                <a16:creationId xmlns:a16="http://schemas.microsoft.com/office/drawing/2014/main" id="{E9E4C612-772D-4C58-92AF-A27C97EBEF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9" r="21363" b="9224"/>
          <a:stretch/>
        </p:blipFill>
        <p:spPr>
          <a:xfrm>
            <a:off x="6221276" y="2780286"/>
            <a:ext cx="3021079" cy="263985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DBD64D9-21E6-4B13-AA18-92FFB34F342A}"/>
              </a:ext>
            </a:extLst>
          </p:cNvPr>
          <p:cNvSpPr txBox="1"/>
          <p:nvPr/>
        </p:nvSpPr>
        <p:spPr>
          <a:xfrm>
            <a:off x="3021495" y="3735588"/>
            <a:ext cx="2703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effectLst>
                  <a:glow rad="495300">
                    <a:schemeClr val="bg1"/>
                  </a:glow>
                </a:effectLst>
                <a:latin typeface="Arial Black" panose="020B0A04020102020204" pitchFamily="34" charset="0"/>
              </a:rPr>
              <a:t>DESIGN CORPORATIVO</a:t>
            </a:r>
          </a:p>
        </p:txBody>
      </p:sp>
    </p:spTree>
    <p:extLst>
      <p:ext uri="{BB962C8B-B14F-4D97-AF65-F5344CB8AC3E}">
        <p14:creationId xmlns:p14="http://schemas.microsoft.com/office/powerpoint/2010/main" val="2235222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318"/>
                    </a14:imgEffect>
                    <a14:imgEffect>
                      <a14:saturation sat="29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4249EB-4108-49AC-B8C8-88106BD16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3186" y="982132"/>
            <a:ext cx="8446520" cy="1303867"/>
          </a:xfrm>
        </p:spPr>
        <p:txBody>
          <a:bodyPr>
            <a:normAutofit fontScale="90000"/>
          </a:bodyPr>
          <a:lstStyle/>
          <a:p>
            <a:pPr algn="l"/>
            <a:r>
              <a:rPr lang="pt-BR" dirty="0">
                <a:latin typeface="Swis721 Blk BT" panose="020B0904030502020204" pitchFamily="34" charset="0"/>
              </a:rPr>
              <a:t>A propagação internacional do Swiss Style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F6E991-51A2-4E8F-A37A-621134149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DE1609-62BE-434E-A1A6-4B4C89AF0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456" y="3425825"/>
            <a:ext cx="2381250" cy="1581150"/>
          </a:xfrm>
          <a:prstGeom prst="rect">
            <a:avLst/>
          </a:prstGeom>
        </p:spPr>
      </p:pic>
      <p:pic>
        <p:nvPicPr>
          <p:cNvPr id="5" name="Imagem 4" descr="Uma imagem contendo captura de tela&#10;&#10;Descrição gerada com alta confiança">
            <a:extLst>
              <a:ext uri="{FF2B5EF4-FFF2-40B4-BE49-F238E27FC236}">
                <a16:creationId xmlns:a16="http://schemas.microsoft.com/office/drawing/2014/main" id="{4F3748D4-03F3-43FF-AE8D-D1F00D76BD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86" y="3425825"/>
            <a:ext cx="2381250" cy="1581150"/>
          </a:xfrm>
          <a:prstGeom prst="rect">
            <a:avLst/>
          </a:prstGeom>
        </p:spPr>
      </p:pic>
      <p:pic>
        <p:nvPicPr>
          <p:cNvPr id="7" name="Imagem 6" descr="Uma imagem contendo ao ar livre, texto&#10;&#10;Descrição gerada com alta confiança">
            <a:extLst>
              <a:ext uri="{FF2B5EF4-FFF2-40B4-BE49-F238E27FC236}">
                <a16:creationId xmlns:a16="http://schemas.microsoft.com/office/drawing/2014/main" id="{3FA37E86-AF49-4A8A-88C3-FCC84189B9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821" y="3425825"/>
            <a:ext cx="2381250" cy="1591071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48016B8-A139-4CEE-9110-08D9DE3003F8}"/>
              </a:ext>
            </a:extLst>
          </p:cNvPr>
          <p:cNvSpPr txBox="1">
            <a:spLocks/>
          </p:cNvSpPr>
          <p:nvPr/>
        </p:nvSpPr>
        <p:spPr>
          <a:xfrm>
            <a:off x="8398069" y="2684876"/>
            <a:ext cx="1302024" cy="66776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4000" dirty="0">
                <a:latin typeface="Bahnschrift Light" panose="020B0502040204020203" pitchFamily="34" charset="0"/>
              </a:rPr>
              <a:t>Itália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A0F7241-E506-438F-A55E-2051BE243C46}"/>
              </a:ext>
            </a:extLst>
          </p:cNvPr>
          <p:cNvSpPr txBox="1">
            <a:spLocks/>
          </p:cNvSpPr>
          <p:nvPr/>
        </p:nvSpPr>
        <p:spPr>
          <a:xfrm>
            <a:off x="4693299" y="2684876"/>
            <a:ext cx="3032635" cy="6677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3700" dirty="0">
                <a:latin typeface="Bahnschrift Light" panose="020B0502040204020203" pitchFamily="34" charset="0"/>
              </a:rPr>
              <a:t>Reino Unido</a:t>
            </a: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98F4CB62-0471-4975-87F7-DDFF2E57D5A1}"/>
              </a:ext>
            </a:extLst>
          </p:cNvPr>
          <p:cNvSpPr txBox="1">
            <a:spLocks/>
          </p:cNvSpPr>
          <p:nvPr/>
        </p:nvSpPr>
        <p:spPr>
          <a:xfrm>
            <a:off x="1952294" y="2645350"/>
            <a:ext cx="2130784" cy="966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pt-BR" sz="4000" dirty="0">
                <a:latin typeface="Bahnschrift Light" panose="020B0502040204020203" pitchFamily="34" charset="0"/>
              </a:rPr>
              <a:t>Holanda</a:t>
            </a:r>
          </a:p>
        </p:txBody>
      </p:sp>
    </p:spTree>
    <p:extLst>
      <p:ext uri="{BB962C8B-B14F-4D97-AF65-F5344CB8AC3E}">
        <p14:creationId xmlns:p14="http://schemas.microsoft.com/office/powerpoint/2010/main" val="422981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ânico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271</TotalTime>
  <Words>115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Black Han Sans</vt:lpstr>
      <vt:lpstr>Arial</vt:lpstr>
      <vt:lpstr>Arial Black</vt:lpstr>
      <vt:lpstr>Arial Rounded MT Bold</vt:lpstr>
      <vt:lpstr>Bahnschrift Light</vt:lpstr>
      <vt:lpstr>Garamond</vt:lpstr>
      <vt:lpstr>Swis721 Blk BT</vt:lpstr>
      <vt:lpstr>Orgânico</vt:lpstr>
      <vt:lpstr>11. SWISS STYLE</vt:lpstr>
      <vt:lpstr>Contexto histórico</vt:lpstr>
      <vt:lpstr>Fundamentos da Escola Suíça</vt:lpstr>
      <vt:lpstr>Apresentação do PowerPoint</vt:lpstr>
      <vt:lpstr>Apresentação do PowerPoint</vt:lpstr>
      <vt:lpstr>Capas e Cartazes</vt:lpstr>
      <vt:lpstr>Influências de produção</vt:lpstr>
      <vt:lpstr>A propagação internacional do Swiss Style</vt:lpstr>
      <vt:lpstr>A propagação internacional do Swiss Style</vt:lpstr>
      <vt:lpstr>O fim do Swiss Style</vt:lpstr>
      <vt:lpstr>O fim do Swiss Style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11. SWISS STYLE</dc:title>
  <dc:creator>Mateus Emanuel</dc:creator>
  <cp:lastModifiedBy>Mateus Emanuel</cp:lastModifiedBy>
  <cp:revision>29</cp:revision>
  <dcterms:created xsi:type="dcterms:W3CDTF">2018-10-15T22:17:41Z</dcterms:created>
  <dcterms:modified xsi:type="dcterms:W3CDTF">2018-10-22T00:09:35Z</dcterms:modified>
</cp:coreProperties>
</file>